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  <p:sldMasterId id="2147483751" r:id="rId2"/>
  </p:sldMasterIdLst>
  <p:notesMasterIdLst>
    <p:notesMasterId r:id="rId25"/>
  </p:notesMasterIdLst>
  <p:handoutMasterIdLst>
    <p:handoutMasterId r:id="rId26"/>
  </p:handoutMasterIdLst>
  <p:sldIdLst>
    <p:sldId id="256" r:id="rId3"/>
    <p:sldId id="261" r:id="rId4"/>
    <p:sldId id="260" r:id="rId5"/>
    <p:sldId id="285" r:id="rId6"/>
    <p:sldId id="286" r:id="rId7"/>
    <p:sldId id="268" r:id="rId8"/>
    <p:sldId id="273" r:id="rId9"/>
    <p:sldId id="287" r:id="rId10"/>
    <p:sldId id="262" r:id="rId11"/>
    <p:sldId id="269" r:id="rId12"/>
    <p:sldId id="298" r:id="rId13"/>
    <p:sldId id="272" r:id="rId14"/>
    <p:sldId id="299" r:id="rId15"/>
    <p:sldId id="271" r:id="rId16"/>
    <p:sldId id="266" r:id="rId17"/>
    <p:sldId id="297" r:id="rId18"/>
    <p:sldId id="293" r:id="rId19"/>
    <p:sldId id="301" r:id="rId20"/>
    <p:sldId id="303" r:id="rId21"/>
    <p:sldId id="291" r:id="rId22"/>
    <p:sldId id="296" r:id="rId23"/>
    <p:sldId id="30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yu Liu" initials="LL" lastIdx="1" clrIdx="0">
    <p:extLst>
      <p:ext uri="{19B8F6BF-5375-455C-9EA6-DF929625EA0E}">
        <p15:presenceInfo xmlns:p15="http://schemas.microsoft.com/office/powerpoint/2012/main" userId="3cff0f5b7d8791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D6E"/>
    <a:srgbClr val="BB0000"/>
    <a:srgbClr val="C6EFFE"/>
    <a:srgbClr val="D77C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7" autoAdjust="0"/>
    <p:restoredTop sz="81551" autoAdjust="0"/>
  </p:normalViewPr>
  <p:slideViewPr>
    <p:cSldViewPr snapToGrid="0" snapToObjects="1">
      <p:cViewPr varScale="1">
        <p:scale>
          <a:sx n="94" d="100"/>
          <a:sy n="94" d="100"/>
        </p:scale>
        <p:origin x="137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-3944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B6E0F-1DB3-5A43-B8F9-5E1E696749DF}" type="datetimeFigureOut">
              <a:t>3/17/2020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1F9FE-B8FF-F345-B45D-636AC2B598BD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765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C211-ACBD-CB48-B939-364088D2CD6D}" type="datetimeFigureOut">
              <a:t>3/17/2020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4D311-73F7-5D42-B843-E8305C73070F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020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Hello everyone, my</a:t>
            </a:r>
            <a:r>
              <a:rPr lang="en-US" baseline="0" dirty="0"/>
              <a:t> name is Luyu Liu. Today I would like to see the measure the real-time information’s impact on public transit user’s waiting time using high-resolution real-time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891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053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306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174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95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888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803898"/>
      </p:ext>
    </p:extLst>
  </p:cSld>
  <p:clrMapOvr>
    <a:masterClrMapping/>
  </p:clrMapOvr>
  <p:transition spd="slow" advClick="0" advTm="20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3167171"/>
      </p:ext>
    </p:extLst>
  </p:cSld>
  <p:clrMapOvr>
    <a:masterClrMapping/>
  </p:clrMapOvr>
  <p:transition spd="slow" advClick="0" advTm="20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WHIT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 descr="add specific description" title="add specific title"/>
          <p:cNvSpPr>
            <a:spLocks noGrp="1"/>
          </p:cNvSpPr>
          <p:nvPr>
            <p:ph idx="16" hasCustomPrompt="1"/>
          </p:nvPr>
        </p:nvSpPr>
        <p:spPr>
          <a:xfrm>
            <a:off x="651757" y="1734522"/>
            <a:ext cx="7194020" cy="441735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BIG WORD BIG PHRASE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11" name="Content Placeholder 2" descr="add specific description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4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01839"/>
      </p:ext>
    </p:extLst>
  </p:cSld>
  <p:clrMapOvr>
    <a:masterClrMapping/>
  </p:clrMapOvr>
  <p:transition spd="slow" advClick="0" advTm="20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763857"/>
            <a:ext cx="9144000" cy="6094144"/>
          </a:xfrm>
          <a:prstGeom prst="rect">
            <a:avLst/>
          </a:prstGeom>
          <a:solidFill>
            <a:srgbClr val="636D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B0000"/>
              </a:solidFill>
            </a:endParaRPr>
          </a:p>
        </p:txBody>
      </p:sp>
      <p:sp>
        <p:nvSpPr>
          <p:cNvPr id="8" name="Content Placeholder 2" descr="add specific description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42139"/>
            <a:ext cx="3392206" cy="668812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ln>
                  <a:noFill/>
                </a:ln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9" name="Content Placeholder 2" descr="add specific description" title="add specific title"/>
          <p:cNvSpPr>
            <a:spLocks noGrp="1"/>
          </p:cNvSpPr>
          <p:nvPr>
            <p:ph idx="16" hasCustomPrompt="1"/>
          </p:nvPr>
        </p:nvSpPr>
        <p:spPr>
          <a:xfrm>
            <a:off x="651757" y="1734522"/>
            <a:ext cx="7194020" cy="4417350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ln>
                  <a:noFill/>
                </a:ln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BIG WORD</a:t>
            </a:r>
          </a:p>
          <a:p>
            <a:pPr lvl="0"/>
            <a:r>
              <a:rPr lang="en-US" dirty="0"/>
              <a:t>BIG PHRASE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5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957702"/>
      </p:ext>
    </p:extLst>
  </p:cSld>
  <p:clrMapOvr>
    <a:masterClrMapping/>
  </p:clrMapOvr>
  <p:transition spd="slow" advClick="0" advTm="20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 descr="add specific descripton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3" name="Content Placeholder 2" descr="add specific description" title="add specific title"/>
          <p:cNvSpPr>
            <a:spLocks noGrp="1"/>
          </p:cNvSpPr>
          <p:nvPr>
            <p:ph idx="17" hasCustomPrompt="1"/>
          </p:nvPr>
        </p:nvSpPr>
        <p:spPr>
          <a:xfrm>
            <a:off x="4881010" y="5372665"/>
            <a:ext cx="3392206" cy="10940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ct val="110000"/>
              </a:lnSpc>
              <a:spcBef>
                <a:spcPts val="0"/>
              </a:spcBef>
              <a:defRPr sz="2400" baseline="-2500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algn="r">
              <a:lnSpc>
                <a:spcPct val="11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–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Firstandlast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Name</a:t>
            </a:r>
          </a:p>
          <a:p>
            <a:pPr algn="r">
              <a:lnSpc>
                <a:spcPct val="110000"/>
              </a:lnSpc>
            </a:pP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  <a:cs typeface="Arial"/>
              </a:rPr>
              <a:t>   Optional title line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944698" y="1734523"/>
            <a:ext cx="7200384" cy="3789978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horz"/>
          <a:lstStyle>
            <a:lvl1pPr algn="ctr">
              <a:defRPr lang="en-US" sz="3200" b="0" smtClean="0">
                <a:solidFill>
                  <a:srgbClr val="BB0032"/>
                </a:solidFill>
                <a:cs typeface="Arial"/>
              </a:defRPr>
            </a:lvl1pPr>
          </a:lstStyle>
          <a:p>
            <a:pPr lvl="0"/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“Notable quote</a:t>
            </a:r>
            <a:b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goes right here,</a:t>
            </a:r>
            <a:b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yes right here.”</a:t>
            </a:r>
            <a:endParaRPr lang="en-US" dirty="0"/>
          </a:p>
        </p:txBody>
      </p:sp>
      <p:sp>
        <p:nvSpPr>
          <p:cNvPr id="5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922425"/>
      </p:ext>
    </p:extLst>
  </p:cSld>
  <p:clrMapOvr>
    <a:masterClrMapping/>
  </p:clrMapOvr>
  <p:transition spd="slow" advClick="0" advTm="20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dd specific description of photo" title="Add specific title of photo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923936"/>
            <a:ext cx="9144000" cy="5934064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Full slide picture</a:t>
            </a:r>
          </a:p>
        </p:txBody>
      </p:sp>
      <p:sp>
        <p:nvSpPr>
          <p:cNvPr id="11" name="Content Placeholder 2" descr="add specific description 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2" name="Content Placeholder 2" descr="add specific description" title="add specific title"/>
          <p:cNvSpPr>
            <a:spLocks noGrp="1"/>
          </p:cNvSpPr>
          <p:nvPr>
            <p:ph idx="14"/>
          </p:nvPr>
        </p:nvSpPr>
        <p:spPr>
          <a:xfrm>
            <a:off x="4868540" y="1436104"/>
            <a:ext cx="3998889" cy="1591385"/>
          </a:xfrm>
          <a:prstGeom prst="rect">
            <a:avLst/>
          </a:prstGeom>
          <a:ln w="19050" cmpd="sng">
            <a:noFill/>
          </a:ln>
          <a:effectLst/>
        </p:spPr>
        <p:txBody>
          <a:bodyPr/>
          <a:lstStyle>
            <a:lvl1pPr marL="91440">
              <a:lnSpc>
                <a:spcPts val="3440"/>
              </a:lnSpc>
              <a:spcBef>
                <a:spcPts val="0"/>
              </a:spcBef>
              <a:defRPr sz="2000" b="1">
                <a:solidFill>
                  <a:srgbClr val="BB0000"/>
                </a:solidFill>
              </a:defRPr>
            </a:lvl1pPr>
            <a:lvl2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buFont typeface="Arial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Font typeface="Arial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</p:txBody>
      </p:sp>
      <p:sp>
        <p:nvSpPr>
          <p:cNvPr id="5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47252"/>
      </p:ext>
    </p:extLst>
  </p:cSld>
  <p:clrMapOvr>
    <a:masterClrMapping/>
  </p:clrMapOvr>
  <p:transition spd="slow" advClick="0" advTm="20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dd specific description" title="add specific titl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923936"/>
            <a:ext cx="3883850" cy="5934064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 lang="en-US" dirty="0"/>
              <a:t>½ slide picture</a:t>
            </a:r>
          </a:p>
        </p:txBody>
      </p:sp>
      <p:sp>
        <p:nvSpPr>
          <p:cNvPr id="8" name="Content Placeholder 2" descr="add specific description" title="add specific title"/>
          <p:cNvSpPr>
            <a:spLocks noGrp="1"/>
          </p:cNvSpPr>
          <p:nvPr>
            <p:ph idx="14"/>
          </p:nvPr>
        </p:nvSpPr>
        <p:spPr>
          <a:xfrm>
            <a:off x="4137592" y="1830387"/>
            <a:ext cx="4701503" cy="452596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lnSpc>
                <a:spcPts val="3440"/>
              </a:lnSpc>
              <a:spcBef>
                <a:spcPts val="0"/>
              </a:spcBef>
              <a:defRPr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 descr="add specific descripton&#10;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3" name="Content Placeholder 2" descr="add specific descripton" title="add specific title"/>
          <p:cNvSpPr>
            <a:spLocks noGrp="1"/>
          </p:cNvSpPr>
          <p:nvPr>
            <p:ph idx="16" hasCustomPrompt="1"/>
          </p:nvPr>
        </p:nvSpPr>
        <p:spPr>
          <a:xfrm>
            <a:off x="4315389" y="1052951"/>
            <a:ext cx="4642821" cy="6361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  <p:sp>
        <p:nvSpPr>
          <p:cNvPr id="6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681296"/>
      </p:ext>
    </p:extLst>
  </p:cSld>
  <p:clrMapOvr>
    <a:masterClrMapping/>
  </p:clrMapOvr>
  <p:transition spd="slow" advClick="0" advTm="20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89" y="1052951"/>
            <a:ext cx="4642821" cy="6361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  <p:sp>
        <p:nvSpPr>
          <p:cNvPr id="6" name="Content Placeholder 2" descr="add specific description&#10;" title="add specific title"/>
          <p:cNvSpPr>
            <a:spLocks noGrp="1"/>
          </p:cNvSpPr>
          <p:nvPr>
            <p:ph idx="14"/>
          </p:nvPr>
        </p:nvSpPr>
        <p:spPr>
          <a:xfrm>
            <a:off x="1400403" y="1830387"/>
            <a:ext cx="6527582" cy="452596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ctr">
              <a:lnSpc>
                <a:spcPts val="3440"/>
              </a:lnSpc>
              <a:spcBef>
                <a:spcPts val="0"/>
              </a:spcBef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chart/graph/table</a:t>
            </a:r>
          </a:p>
        </p:txBody>
      </p:sp>
      <p:sp>
        <p:nvSpPr>
          <p:cNvPr id="8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28258"/>
      </p:ext>
    </p:extLst>
  </p:cSld>
  <p:clrMapOvr>
    <a:masterClrMapping/>
  </p:clrMapOvr>
  <p:transition spd="slow" advClick="0" advTm="20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9460" y="6356350"/>
            <a:ext cx="2133600" cy="3651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D8E7B-AF3B-B444-8E74-E549FC814F53}" type="datetimeFigureOut">
              <a:rPr lang="en-US" smtClean="0"/>
              <a:pPr/>
              <a:t>3/17/2020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2974444"/>
            <a:ext cx="9144000" cy="2962806"/>
          </a:xfrm>
          <a:prstGeom prst="rect">
            <a:avLst/>
          </a:prstGeom>
          <a:solidFill>
            <a:srgbClr val="636D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title="The Ohio State University 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50" y="1600201"/>
            <a:ext cx="6424083" cy="9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12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</p:sldLayoutIdLst>
  <p:transition spd="slow" advClick="0" advTm="20000">
    <p:fade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910167"/>
            <a:chOff x="0" y="1040406"/>
            <a:chExt cx="9144000" cy="910167"/>
          </a:xfrm>
        </p:grpSpPr>
        <p:sp>
          <p:nvSpPr>
            <p:cNvPr id="8" name="Rectangle 7"/>
            <p:cNvSpPr/>
            <p:nvPr/>
          </p:nvSpPr>
          <p:spPr>
            <a:xfrm>
              <a:off x="0" y="1040406"/>
              <a:ext cx="9144000" cy="910167"/>
            </a:xfrm>
            <a:prstGeom prst="rect">
              <a:avLst/>
            </a:prstGeom>
            <a:solidFill>
              <a:srgbClr val="636D6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TheOhioStateUniversity-REV-Horiz-RGBHEX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917" y="1238314"/>
              <a:ext cx="3284042" cy="476186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 userDrawn="1"/>
        </p:nvSpPr>
        <p:spPr>
          <a:xfrm>
            <a:off x="8518368" y="6351239"/>
            <a:ext cx="435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B5C881AA-F0C4-B947-803C-EA0A96934EAC}" type="slidenum">
              <a:rPr lang="en-US" sz="1600" smtClean="0">
                <a:solidFill>
                  <a:srgbClr val="636D6E"/>
                </a:solidFill>
              </a:rPr>
              <a:pPr/>
              <a:t>‹#›</a:t>
            </a:fld>
            <a:endParaRPr lang="en-US" sz="1600" dirty="0">
              <a:solidFill>
                <a:srgbClr val="636D6E"/>
              </a:solidFill>
            </a:endParaRPr>
          </a:p>
        </p:txBody>
      </p:sp>
      <p:sp>
        <p:nvSpPr>
          <p:cNvPr id="12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03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4" r:id="rId2"/>
    <p:sldLayoutId id="2147483769" r:id="rId3"/>
    <p:sldLayoutId id="2147483767" r:id="rId4"/>
    <p:sldLayoutId id="2147483758" r:id="rId5"/>
    <p:sldLayoutId id="2147483768" r:id="rId6"/>
    <p:sldLayoutId id="2147483763" r:id="rId7"/>
  </p:sldLayoutIdLst>
  <p:transition spd="slow" advClick="0" advTm="20000">
    <p:fade/>
  </p:transition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-228600" algn="l" defTabSz="457200" rtl="0" eaLnBrk="1" latinLnBrk="0" hangingPunct="1"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0" algn="l" defTabSz="457200" rtl="0" eaLnBrk="1" latinLnBrk="0" hangingPunct="1">
        <a:spcBef>
          <a:spcPts val="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/>
          <p:cNvSpPr txBox="1">
            <a:spLocks/>
          </p:cNvSpPr>
          <p:nvPr/>
        </p:nvSpPr>
        <p:spPr>
          <a:xfrm>
            <a:off x="244090" y="3111615"/>
            <a:ext cx="8738647" cy="823382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Does real-time transit information reduce waiting time? </a:t>
            </a:r>
            <a:endParaRPr lang="en-US" sz="2400" dirty="0"/>
          </a:p>
          <a:p>
            <a:r>
              <a:rPr lang="en-US" sz="2400" dirty="0" smtClean="0"/>
              <a:t>Measuring </a:t>
            </a:r>
            <a:r>
              <a:rPr lang="en-US" sz="2400" dirty="0"/>
              <a:t>Real-time Information’s Impact on Public Transit Trip Waiting Time Using High-resolution Real-time data</a:t>
            </a:r>
            <a:endParaRPr lang="en-US" sz="1600" dirty="0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1413013" y="5066522"/>
            <a:ext cx="6400800" cy="1494783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Luyu </a:t>
            </a:r>
            <a:r>
              <a:rPr lang="en-US" sz="2400" dirty="0" smtClean="0"/>
              <a:t>Liu, Harvey Miller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84477403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1309498" y="226503"/>
            <a:ext cx="34371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+mj-lt"/>
                <a:ea typeface="等线" panose="02010600030101010101" pitchFamily="2" charset="-122"/>
              </a:rPr>
              <a:t>Greedy tactic</a:t>
            </a:r>
            <a:endParaRPr lang="en-US" sz="4000" b="1" dirty="0">
              <a:latin typeface="+mj-lt"/>
              <a:ea typeface="等线" panose="02010600030101010101" pitchFamily="2" charset="-122"/>
            </a:endParaRPr>
          </a:p>
        </p:txBody>
      </p:sp>
      <p:pic>
        <p:nvPicPr>
          <p:cNvPr id="9220" name="Picture 4" descr="http://freegifmaker.me/video/15546753683141345.gif">
            <a:extLst>
              <a:ext uri="{FF2B5EF4-FFF2-40B4-BE49-F238E27FC236}">
                <a16:creationId xmlns:a16="http://schemas.microsoft.com/office/drawing/2014/main" id="{00AC0E77-AB0A-4272-99E8-123BFDD192D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6716"/>
            <a:ext cx="5256267" cy="295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DC6F05-5CFC-403F-9445-BEE7BACDE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2" y="0"/>
            <a:ext cx="3334512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E304FB0-DFBE-4BDB-820D-937A6A745025}"/>
              </a:ext>
            </a:extLst>
          </p:cNvPr>
          <p:cNvSpPr/>
          <p:nvPr/>
        </p:nvSpPr>
        <p:spPr>
          <a:xfrm>
            <a:off x="6051727" y="2877424"/>
            <a:ext cx="570452" cy="226503"/>
          </a:xfrm>
          <a:prstGeom prst="ellipse">
            <a:avLst/>
          </a:prstGeom>
          <a:noFill/>
          <a:ln w="28575">
            <a:solidFill>
              <a:srgbClr val="BB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1E009F-D908-4FA0-99EF-E6910935F099}"/>
              </a:ext>
            </a:extLst>
          </p:cNvPr>
          <p:cNvSpPr/>
          <p:nvPr/>
        </p:nvSpPr>
        <p:spPr>
          <a:xfrm>
            <a:off x="8192317" y="0"/>
            <a:ext cx="803946" cy="226503"/>
          </a:xfrm>
          <a:prstGeom prst="ellipse">
            <a:avLst/>
          </a:prstGeom>
          <a:noFill/>
          <a:ln w="28575">
            <a:solidFill>
              <a:srgbClr val="BB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754840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1309498" y="226503"/>
            <a:ext cx="34371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+mj-lt"/>
                <a:ea typeface="等线" panose="02010600030101010101" pitchFamily="2" charset="-122"/>
              </a:rPr>
              <a:t>Greedy tactic</a:t>
            </a:r>
            <a:endParaRPr lang="en-US" sz="4000" b="1" dirty="0">
              <a:latin typeface="+mj-lt"/>
              <a:ea typeface="等线" panose="02010600030101010101" pitchFamily="2" charset="-122"/>
            </a:endParaRPr>
          </a:p>
        </p:txBody>
      </p:sp>
      <p:pic>
        <p:nvPicPr>
          <p:cNvPr id="9220" name="Picture 4" descr="http://freegifmaker.me/video/15546753683141345.gif">
            <a:extLst>
              <a:ext uri="{FF2B5EF4-FFF2-40B4-BE49-F238E27FC236}">
                <a16:creationId xmlns:a16="http://schemas.microsoft.com/office/drawing/2014/main" id="{00AC0E77-AB0A-4272-99E8-123BFDD192D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6716"/>
            <a:ext cx="5256267" cy="295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DC6F05-5CFC-403F-9445-BEE7BACDE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2" y="0"/>
            <a:ext cx="3334512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E304FB0-DFBE-4BDB-820D-937A6A745025}"/>
              </a:ext>
            </a:extLst>
          </p:cNvPr>
          <p:cNvSpPr/>
          <p:nvPr/>
        </p:nvSpPr>
        <p:spPr>
          <a:xfrm>
            <a:off x="6051727" y="2877424"/>
            <a:ext cx="570452" cy="226503"/>
          </a:xfrm>
          <a:prstGeom prst="ellipse">
            <a:avLst/>
          </a:prstGeom>
          <a:noFill/>
          <a:ln w="28575">
            <a:solidFill>
              <a:srgbClr val="BB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1E009F-D908-4FA0-99EF-E6910935F099}"/>
              </a:ext>
            </a:extLst>
          </p:cNvPr>
          <p:cNvSpPr/>
          <p:nvPr/>
        </p:nvSpPr>
        <p:spPr>
          <a:xfrm>
            <a:off x="8192317" y="0"/>
            <a:ext cx="803946" cy="226503"/>
          </a:xfrm>
          <a:prstGeom prst="ellipse">
            <a:avLst/>
          </a:prstGeom>
          <a:noFill/>
          <a:ln w="28575">
            <a:solidFill>
              <a:srgbClr val="BB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185482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1397663" y="203392"/>
            <a:ext cx="36054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+mj-lt"/>
                <a:ea typeface="等线" panose="02010600030101010101" pitchFamily="2" charset="-122"/>
              </a:rPr>
              <a:t>Prudent </a:t>
            </a:r>
            <a:r>
              <a:rPr lang="en-US" sz="4000" b="1" dirty="0" smtClean="0">
                <a:latin typeface="+mj-lt"/>
                <a:ea typeface="等线" panose="02010600030101010101" pitchFamily="2" charset="-122"/>
              </a:rPr>
              <a:t>tactic</a:t>
            </a:r>
            <a:endParaRPr lang="en-US" sz="4000" b="1" dirty="0">
              <a:latin typeface="+mj-lt"/>
              <a:ea typeface="等线" panose="02010600030101010101" pitchFamily="2" charset="-122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DC6F05-5CFC-403F-9445-BEE7BACD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676" y="0"/>
            <a:ext cx="3336324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E304FB0-DFBE-4BDB-820D-937A6A745025}"/>
              </a:ext>
            </a:extLst>
          </p:cNvPr>
          <p:cNvSpPr/>
          <p:nvPr/>
        </p:nvSpPr>
        <p:spPr>
          <a:xfrm>
            <a:off x="6051727" y="2877424"/>
            <a:ext cx="570452" cy="226503"/>
          </a:xfrm>
          <a:prstGeom prst="ellipse">
            <a:avLst/>
          </a:prstGeom>
          <a:noFill/>
          <a:ln w="28575">
            <a:solidFill>
              <a:srgbClr val="BB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1E009F-D908-4FA0-99EF-E6910935F099}"/>
              </a:ext>
            </a:extLst>
          </p:cNvPr>
          <p:cNvSpPr/>
          <p:nvPr/>
        </p:nvSpPr>
        <p:spPr>
          <a:xfrm>
            <a:off x="8192317" y="0"/>
            <a:ext cx="803946" cy="226503"/>
          </a:xfrm>
          <a:prstGeom prst="ellipse">
            <a:avLst/>
          </a:prstGeom>
          <a:noFill/>
          <a:ln w="28575">
            <a:solidFill>
              <a:srgbClr val="BB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Image result for woman formula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13" y="1129451"/>
            <a:ext cx="5342118" cy="349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6886" y="5643860"/>
            <a:ext cx="5059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Leave a 5 minutes time buffer!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4059470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1397663" y="203392"/>
            <a:ext cx="36054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+mj-lt"/>
                <a:ea typeface="等线" panose="02010600030101010101" pitchFamily="2" charset="-122"/>
              </a:rPr>
              <a:t>Prudent </a:t>
            </a:r>
            <a:r>
              <a:rPr lang="en-US" sz="4000" b="1" dirty="0" smtClean="0">
                <a:latin typeface="+mj-lt"/>
                <a:ea typeface="等线" panose="02010600030101010101" pitchFamily="2" charset="-122"/>
              </a:rPr>
              <a:t>tactic</a:t>
            </a:r>
            <a:endParaRPr lang="en-US" sz="4000" b="1" dirty="0">
              <a:latin typeface="+mj-lt"/>
              <a:ea typeface="等线" panose="02010600030101010101" pitchFamily="2" charset="-122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DC6F05-5CFC-403F-9445-BEE7BACD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676" y="0"/>
            <a:ext cx="3336324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E304FB0-DFBE-4BDB-820D-937A6A745025}"/>
              </a:ext>
            </a:extLst>
          </p:cNvPr>
          <p:cNvSpPr/>
          <p:nvPr/>
        </p:nvSpPr>
        <p:spPr>
          <a:xfrm>
            <a:off x="6051727" y="2877424"/>
            <a:ext cx="570452" cy="226503"/>
          </a:xfrm>
          <a:prstGeom prst="ellipse">
            <a:avLst/>
          </a:prstGeom>
          <a:noFill/>
          <a:ln w="28575">
            <a:solidFill>
              <a:srgbClr val="BB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1E009F-D908-4FA0-99EF-E6910935F099}"/>
              </a:ext>
            </a:extLst>
          </p:cNvPr>
          <p:cNvSpPr/>
          <p:nvPr/>
        </p:nvSpPr>
        <p:spPr>
          <a:xfrm>
            <a:off x="8192317" y="0"/>
            <a:ext cx="803946" cy="226503"/>
          </a:xfrm>
          <a:prstGeom prst="ellipse">
            <a:avLst/>
          </a:prstGeom>
          <a:noFill/>
          <a:ln w="28575">
            <a:solidFill>
              <a:srgbClr val="BB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Image result for woman formula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13" y="1129451"/>
            <a:ext cx="5342118" cy="349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6886" y="5643860"/>
            <a:ext cx="5059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Leave a 5 minutes time buffer!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00811151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1756966" y="184152"/>
            <a:ext cx="56300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+mj-lt"/>
                <a:ea typeface="等线" panose="02010600030101010101" pitchFamily="2" charset="-122"/>
              </a:rPr>
              <a:t>Optimal prudent tactic</a:t>
            </a:r>
            <a:endParaRPr lang="en-US" sz="4000" b="1" dirty="0">
              <a:latin typeface="+mj-lt"/>
              <a:ea typeface="等线" panose="02010600030101010101" pitchFamily="2" charset="-122"/>
            </a:endParaRPr>
          </a:p>
        </p:txBody>
      </p:sp>
      <p:pic>
        <p:nvPicPr>
          <p:cNvPr id="10242" name="Picture 2" descr="Related image">
            <a:extLst>
              <a:ext uri="{FF2B5EF4-FFF2-40B4-BE49-F238E27FC236}">
                <a16:creationId xmlns:a16="http://schemas.microsoft.com/office/drawing/2014/main" id="{F40D38CE-F2C0-4004-9159-3777AA177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cell phone back">
            <a:extLst>
              <a:ext uri="{FF2B5EF4-FFF2-40B4-BE49-F238E27FC236}">
                <a16:creationId xmlns:a16="http://schemas.microsoft.com/office/drawing/2014/main" id="{16EC4D82-CF23-4AAB-A338-CCCF5B5BF0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5" t="4281" r="28960" b="7279"/>
          <a:stretch/>
        </p:blipFill>
        <p:spPr bwMode="auto">
          <a:xfrm rot="20444858">
            <a:off x="3234009" y="2468207"/>
            <a:ext cx="646504" cy="131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088041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11"/>
          <a:stretch/>
        </p:blipFill>
        <p:spPr>
          <a:xfrm>
            <a:off x="3590925" y="1000125"/>
            <a:ext cx="2171700" cy="300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72"/>
          <a:stretch/>
        </p:blipFill>
        <p:spPr>
          <a:xfrm>
            <a:off x="3590925" y="4010025"/>
            <a:ext cx="2171700" cy="2847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075" y="4924722"/>
            <a:ext cx="2838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Leave a well-optimized time buffer before the app’s suggested time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3088582" y="161338"/>
            <a:ext cx="33217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+mj-lt"/>
                <a:ea typeface="等线" panose="02010600030101010101" pitchFamily="2" charset="-122"/>
              </a:rPr>
              <a:t>Performance</a:t>
            </a:r>
            <a:endParaRPr lang="en-US" sz="4000" b="1" dirty="0">
              <a:latin typeface="+mj-lt"/>
              <a:ea typeface="等线" panose="02010600030101010101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10325" y="5193803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Optimal prudent tactic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0075" y="6171664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Live at the bus stop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9125" y="4231778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Follow the schedule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9125" y="2307728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Leave home randomly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9125" y="3269753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Follow your experience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0075" y="951011"/>
            <a:ext cx="3105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Postpone until the last second when the app tell you to leave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410325" y="4231778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Schedule tactic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438899" y="3269753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Empirical tactic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38899" y="2307728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Arbitrary tactic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38899" y="1345703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Greedy tactic</a:t>
            </a:r>
            <a:endParaRPr lang="en-US" dirty="0"/>
          </a:p>
        </p:txBody>
      </p:sp>
      <p:sp>
        <p:nvSpPr>
          <p:cNvPr id="8" name="Half Frame 7"/>
          <p:cNvSpPr/>
          <p:nvPr/>
        </p:nvSpPr>
        <p:spPr>
          <a:xfrm rot="2709102">
            <a:off x="6980786" y="1865420"/>
            <a:ext cx="609600" cy="619125"/>
          </a:xfrm>
          <a:prstGeom prst="halfFrame">
            <a:avLst>
              <a:gd name="adj1" fmla="val 23958"/>
              <a:gd name="adj2" fmla="val 223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Half Frame 21"/>
          <p:cNvSpPr/>
          <p:nvPr/>
        </p:nvSpPr>
        <p:spPr>
          <a:xfrm rot="2709102">
            <a:off x="6980786" y="2820548"/>
            <a:ext cx="609600" cy="619125"/>
          </a:xfrm>
          <a:prstGeom prst="halfFrame">
            <a:avLst>
              <a:gd name="adj1" fmla="val 23958"/>
              <a:gd name="adj2" fmla="val 223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Half Frame 22"/>
          <p:cNvSpPr/>
          <p:nvPr/>
        </p:nvSpPr>
        <p:spPr>
          <a:xfrm rot="2709102">
            <a:off x="6999835" y="3767019"/>
            <a:ext cx="609600" cy="619125"/>
          </a:xfrm>
          <a:prstGeom prst="halfFrame">
            <a:avLst>
              <a:gd name="adj1" fmla="val 23958"/>
              <a:gd name="adj2" fmla="val 223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rot="5400000">
            <a:off x="6930974" y="4257863"/>
            <a:ext cx="7473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</a:rPr>
              <a:t>≈</a:t>
            </a:r>
            <a:endParaRPr lang="en-US" sz="8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859067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11"/>
          <a:stretch/>
        </p:blipFill>
        <p:spPr>
          <a:xfrm>
            <a:off x="3590925" y="1000125"/>
            <a:ext cx="2171700" cy="300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72"/>
          <a:stretch/>
        </p:blipFill>
        <p:spPr>
          <a:xfrm>
            <a:off x="3590925" y="4010025"/>
            <a:ext cx="2171700" cy="2847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075" y="4924722"/>
            <a:ext cx="2838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Leave a well-optimized time buffer before the app’s suggested time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3088582" y="161338"/>
            <a:ext cx="33217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+mj-lt"/>
                <a:ea typeface="等线" panose="02010600030101010101" pitchFamily="2" charset="-122"/>
              </a:rPr>
              <a:t>Performance</a:t>
            </a:r>
            <a:endParaRPr lang="en-US" sz="4000" b="1" dirty="0">
              <a:latin typeface="+mj-lt"/>
              <a:ea typeface="等线" panose="02010600030101010101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10325" y="5193803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Optimal prudent tactic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0075" y="6171664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Live at the bus stop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9125" y="4231778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Follow the schedule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9125" y="2307728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Leave home randomly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9125" y="3269753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Follow your experience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0075" y="951011"/>
            <a:ext cx="3105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Postpone until the last second when the app tell you to leave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410325" y="4231778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Schedule tactic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438899" y="3269753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Empirical tactic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38899" y="2307728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Arbitrary tactic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38899" y="1345703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Greedy tactic</a:t>
            </a:r>
            <a:endParaRPr lang="en-US" dirty="0"/>
          </a:p>
        </p:txBody>
      </p:sp>
      <p:sp>
        <p:nvSpPr>
          <p:cNvPr id="8" name="Half Frame 7"/>
          <p:cNvSpPr/>
          <p:nvPr/>
        </p:nvSpPr>
        <p:spPr>
          <a:xfrm rot="2709102">
            <a:off x="6980786" y="1865420"/>
            <a:ext cx="609600" cy="619125"/>
          </a:xfrm>
          <a:prstGeom prst="halfFrame">
            <a:avLst>
              <a:gd name="adj1" fmla="val 23958"/>
              <a:gd name="adj2" fmla="val 223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Half Frame 21"/>
          <p:cNvSpPr/>
          <p:nvPr/>
        </p:nvSpPr>
        <p:spPr>
          <a:xfrm rot="2709102">
            <a:off x="6980786" y="2820548"/>
            <a:ext cx="609600" cy="619125"/>
          </a:xfrm>
          <a:prstGeom prst="halfFrame">
            <a:avLst>
              <a:gd name="adj1" fmla="val 23958"/>
              <a:gd name="adj2" fmla="val 223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Half Frame 22"/>
          <p:cNvSpPr/>
          <p:nvPr/>
        </p:nvSpPr>
        <p:spPr>
          <a:xfrm rot="2709102">
            <a:off x="6999835" y="3767019"/>
            <a:ext cx="609600" cy="619125"/>
          </a:xfrm>
          <a:prstGeom prst="halfFrame">
            <a:avLst>
              <a:gd name="adj1" fmla="val 23958"/>
              <a:gd name="adj2" fmla="val 223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rot="5400000">
            <a:off x="6930974" y="4257863"/>
            <a:ext cx="7473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</a:rPr>
              <a:t>≈</a:t>
            </a:r>
            <a:endParaRPr lang="en-US" sz="8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52220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2"/>
          <a:stretch/>
        </p:blipFill>
        <p:spPr>
          <a:xfrm>
            <a:off x="-1" y="792480"/>
            <a:ext cx="9144000" cy="616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290218" y="151226"/>
            <a:ext cx="85635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+mj-lt"/>
                <a:ea typeface="等线" panose="02010600030101010101" pitchFamily="2" charset="-122"/>
              </a:rPr>
              <a:t>Does mobile apps help save time?</a:t>
            </a:r>
            <a:endParaRPr lang="en-US" sz="4000" b="1" dirty="0">
              <a:latin typeface="+mj-lt"/>
              <a:ea typeface="等线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7350" y="5210175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 helping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7850" y="3484007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Helping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8" name="Up-Down Arrow 7"/>
          <p:cNvSpPr/>
          <p:nvPr/>
        </p:nvSpPr>
        <p:spPr>
          <a:xfrm>
            <a:off x="6000750" y="3853339"/>
            <a:ext cx="219075" cy="1433036"/>
          </a:xfrm>
          <a:prstGeom prst="upDownArrow">
            <a:avLst/>
          </a:prstGeom>
          <a:gradFill>
            <a:gsLst>
              <a:gs pos="0">
                <a:srgbClr val="FF0000"/>
              </a:gs>
              <a:gs pos="56000">
                <a:srgbClr val="FFFF00"/>
              </a:gs>
              <a:gs pos="100000">
                <a:srgbClr val="0070C0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2486024" y="5394842"/>
            <a:ext cx="2314575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33700" y="5101709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Bus direction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817251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2"/>
          <a:stretch/>
        </p:blipFill>
        <p:spPr>
          <a:xfrm>
            <a:off x="-1" y="792480"/>
            <a:ext cx="9144000" cy="616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290218" y="151226"/>
            <a:ext cx="85635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+mj-lt"/>
                <a:ea typeface="等线" panose="02010600030101010101" pitchFamily="2" charset="-122"/>
              </a:rPr>
              <a:t>Does mobile apps help save time?</a:t>
            </a:r>
            <a:endParaRPr lang="en-US" sz="4000" b="1" dirty="0">
              <a:latin typeface="+mj-lt"/>
              <a:ea typeface="等线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8868" y="4883191"/>
            <a:ext cx="2030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Start: Not helping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2970" y="1315700"/>
            <a:ext cx="234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Destination: Helping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2143760" y="5167630"/>
            <a:ext cx="3935095" cy="653574"/>
          </a:xfrm>
          <a:prstGeom prst="leftArrow">
            <a:avLst/>
          </a:prstGeom>
          <a:gradFill>
            <a:gsLst>
              <a:gs pos="100000">
                <a:srgbClr val="FFFF00"/>
              </a:gs>
              <a:gs pos="0">
                <a:srgbClr val="C00000"/>
              </a:gs>
            </a:gsLst>
            <a:lin ang="108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Left Arrow 11"/>
          <p:cNvSpPr/>
          <p:nvPr/>
        </p:nvSpPr>
        <p:spPr>
          <a:xfrm rot="4782477">
            <a:off x="24564" y="3155312"/>
            <a:ext cx="3456514" cy="653574"/>
          </a:xfrm>
          <a:prstGeom prst="leftArrow">
            <a:avLst/>
          </a:prstGeom>
          <a:gradFill>
            <a:gsLst>
              <a:gs pos="100000">
                <a:srgbClr val="0070C0"/>
              </a:gs>
              <a:gs pos="0">
                <a:srgbClr val="FFFF00"/>
              </a:gs>
            </a:gsLst>
            <a:lin ang="108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68879" y="2752950"/>
            <a:ext cx="42062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Live </a:t>
            </a:r>
            <a:r>
              <a:rPr lang="en-US" sz="2800" dirty="0" smtClean="0">
                <a:solidFill>
                  <a:srgbClr val="00B0F0"/>
                </a:solidFill>
              </a:rPr>
              <a:t>near</a:t>
            </a:r>
            <a:r>
              <a:rPr lang="en-US" sz="2800" dirty="0" smtClean="0">
                <a:solidFill>
                  <a:schemeClr val="bg1"/>
                </a:solidFill>
              </a:rPr>
              <a:t> the destination;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Real-time information </a:t>
            </a:r>
            <a:r>
              <a:rPr lang="en-US" sz="2800" dirty="0" smtClean="0">
                <a:solidFill>
                  <a:srgbClr val="00B0F0"/>
                </a:solidFill>
              </a:rPr>
              <a:t>helps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rgbClr val="00B0F0"/>
                </a:solidFill>
              </a:rPr>
              <a:t>more</a:t>
            </a:r>
            <a:r>
              <a:rPr lang="en-US" sz="2800" dirty="0" smtClean="0">
                <a:solidFill>
                  <a:schemeClr val="bg1"/>
                </a:solidFill>
              </a:rPr>
              <a:t>!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87952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2"/>
          <a:stretch/>
        </p:blipFill>
        <p:spPr>
          <a:xfrm>
            <a:off x="-1" y="792480"/>
            <a:ext cx="9144000" cy="616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290218" y="151226"/>
            <a:ext cx="85635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+mj-lt"/>
                <a:ea typeface="等线" panose="02010600030101010101" pitchFamily="2" charset="-122"/>
              </a:rPr>
              <a:t>Does mobile apps help save time?</a:t>
            </a:r>
            <a:endParaRPr lang="en-US" sz="4000" b="1" dirty="0">
              <a:latin typeface="+mj-lt"/>
              <a:ea typeface="等线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8868" y="4883191"/>
            <a:ext cx="2030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Start: Not helping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2970" y="1315700"/>
            <a:ext cx="234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Destination: Helping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2143760" y="5167630"/>
            <a:ext cx="3935095" cy="653574"/>
          </a:xfrm>
          <a:prstGeom prst="leftArrow">
            <a:avLst/>
          </a:prstGeom>
          <a:gradFill>
            <a:gsLst>
              <a:gs pos="100000">
                <a:srgbClr val="FFFF00"/>
              </a:gs>
              <a:gs pos="0">
                <a:srgbClr val="C00000"/>
              </a:gs>
            </a:gsLst>
            <a:lin ang="108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Left Arrow 11"/>
          <p:cNvSpPr/>
          <p:nvPr/>
        </p:nvSpPr>
        <p:spPr>
          <a:xfrm rot="4782477">
            <a:off x="24564" y="3155312"/>
            <a:ext cx="3456514" cy="653574"/>
          </a:xfrm>
          <a:prstGeom prst="leftArrow">
            <a:avLst/>
          </a:prstGeom>
          <a:gradFill>
            <a:gsLst>
              <a:gs pos="100000">
                <a:srgbClr val="0070C0"/>
              </a:gs>
              <a:gs pos="0">
                <a:srgbClr val="FFFF00"/>
              </a:gs>
            </a:gsLst>
            <a:lin ang="108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68879" y="2752950"/>
            <a:ext cx="42062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Live </a:t>
            </a:r>
            <a:r>
              <a:rPr lang="en-US" sz="2800" dirty="0" smtClean="0">
                <a:solidFill>
                  <a:srgbClr val="00B0F0"/>
                </a:solidFill>
              </a:rPr>
              <a:t>near</a:t>
            </a:r>
            <a:r>
              <a:rPr lang="en-US" sz="2800" dirty="0" smtClean="0">
                <a:solidFill>
                  <a:schemeClr val="bg1"/>
                </a:solidFill>
              </a:rPr>
              <a:t> the destination;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Real-time information </a:t>
            </a:r>
            <a:r>
              <a:rPr lang="en-US" sz="2800" dirty="0" smtClean="0">
                <a:solidFill>
                  <a:srgbClr val="00B0F0"/>
                </a:solidFill>
              </a:rPr>
              <a:t>helps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rgbClr val="00B0F0"/>
                </a:solidFill>
              </a:rPr>
              <a:t>more</a:t>
            </a:r>
            <a:r>
              <a:rPr lang="en-US" sz="2800" dirty="0" smtClean="0">
                <a:solidFill>
                  <a:schemeClr val="bg1"/>
                </a:solidFill>
              </a:rPr>
              <a:t>!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344918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public trans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8552"/>
            <a:ext cx="9296400" cy="506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timgsa.baidu.com/timg?image&amp;quality=80&amp;size=b9999_10000&amp;sec=1554681889587&amp;di=7c4183243ee9b48e868620ca7dd9547c&amp;imgtype=0&amp;src=http%3A%2F%2Fstatic.holidu.com%2Fregion%2F30329%2Fl%2F13916.jpg">
            <a:extLst>
              <a:ext uri="{FF2B5EF4-FFF2-40B4-BE49-F238E27FC236}">
                <a16:creationId xmlns:a16="http://schemas.microsoft.com/office/drawing/2014/main" id="{A9AA995E-8347-42CE-91F1-FA6B7D2B6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2" b="8771"/>
          <a:stretch/>
        </p:blipFill>
        <p:spPr bwMode="auto">
          <a:xfrm>
            <a:off x="0" y="4240634"/>
            <a:ext cx="9144000" cy="261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timgsa.baidu.com/timg?image&amp;quality=80&amp;size=b9999_10000&amp;sec=1554681889599&amp;di=e2d79abac8615492e4f3f613c00248d1&amp;imgtype=0&amp;src=http%3A%2F%2Fres.klook.com%2Fimages%2Ffl_lossy.progressive%2Cq_65%2Fc_fill%2Cw_1295%2Ch_720%2Cf_auto%2Fw_80%2Cx_15%2Cy_15%2Cg_south_west%2Cl_klook_water%2Factivities%2Fdknupk6lpxmmsijjbqdj%2FTokyoNaritaInternationalAirport%2528NRT%2529Limousin">
            <a:extLst>
              <a:ext uri="{FF2B5EF4-FFF2-40B4-BE49-F238E27FC236}">
                <a16:creationId xmlns:a16="http://schemas.microsoft.com/office/drawing/2014/main" id="{437246EE-6281-4AFC-8B2B-788ED9E76B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9" b="19621"/>
          <a:stretch/>
        </p:blipFill>
        <p:spPr bwMode="auto">
          <a:xfrm>
            <a:off x="0" y="2042930"/>
            <a:ext cx="9144000" cy="261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5800" y="1611372"/>
            <a:ext cx="6070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Bahnschrift SemiLight" panose="020B0502040204020203" pitchFamily="34" charset="0"/>
              </a:rPr>
              <a:t>Everything             Wrong 			with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49120" y="3100756"/>
            <a:ext cx="58928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The way you used public Transit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0760" y="4604225"/>
            <a:ext cx="758952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Bahnschrift SemiLight" panose="020B0502040204020203" pitchFamily="34" charset="0"/>
              </a:rPr>
              <a:t>In 7 minutes or less…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42360" y="5813768"/>
            <a:ext cx="230632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(</a:t>
            </a:r>
            <a:r>
              <a:rPr lang="en-US" sz="2000" dirty="0" smtClean="0">
                <a:solidFill>
                  <a:schemeClr val="bg1"/>
                </a:solidFill>
                <a:latin typeface="Bahnschrift SemiLight" panose="020B0502040204020203" pitchFamily="34" charset="0"/>
              </a:rPr>
              <a:t>Jargons!)</a:t>
            </a:r>
            <a:endParaRPr lang="en-US" sz="20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99280" y="6257164"/>
            <a:ext cx="79248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Bahnschrift SemiLight" panose="020B0502040204020203" pitchFamily="34" charset="0"/>
              </a:rPr>
              <a:t>Duh…</a:t>
            </a:r>
          </a:p>
        </p:txBody>
      </p:sp>
    </p:spTree>
    <p:extLst>
      <p:ext uri="{BB962C8B-B14F-4D97-AF65-F5344CB8AC3E}">
        <p14:creationId xmlns:p14="http://schemas.microsoft.com/office/powerpoint/2010/main" val="1362878375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âwalking to catch busâçå¾çæç´¢ç»æ">
            <a:extLst>
              <a:ext uri="{FF2B5EF4-FFF2-40B4-BE49-F238E27FC236}">
                <a16:creationId xmlns:a16="http://schemas.microsoft.com/office/drawing/2014/main" id="{4B368461-101D-46A3-A6B4-887B320CF0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36" r="208"/>
          <a:stretch/>
        </p:blipFill>
        <p:spPr bwMode="auto">
          <a:xfrm>
            <a:off x="0" y="1619250"/>
            <a:ext cx="9124950" cy="423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FD27B4-DA84-47A6-960C-647BA396CD80}"/>
              </a:ext>
            </a:extLst>
          </p:cNvPr>
          <p:cNvSpPr/>
          <p:nvPr/>
        </p:nvSpPr>
        <p:spPr>
          <a:xfrm>
            <a:off x="470042" y="5643490"/>
            <a:ext cx="82039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James Robertson, 56, of Detroit walks toward Woodward Avenue to catch his morning bus to Somerset Collection in Troy before walking to his job at Schain Mold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2013446" y="161338"/>
            <a:ext cx="51171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+mj-lt"/>
                <a:ea typeface="等线" panose="02010600030101010101" pitchFamily="2" charset="-122"/>
              </a:rPr>
              <a:t>Distance from home</a:t>
            </a:r>
            <a:endParaRPr lang="en-US" sz="4000" b="1" dirty="0">
              <a:latin typeface="+mj-lt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6921535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 r="79586" b="30624"/>
          <a:stretch/>
        </p:blipFill>
        <p:spPr bwMode="auto">
          <a:xfrm>
            <a:off x="4571999" y="963420"/>
            <a:ext cx="1866615" cy="413034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290218" y="151226"/>
            <a:ext cx="85635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+mj-lt"/>
                <a:ea typeface="等线" panose="02010600030101010101" pitchFamily="2" charset="-122"/>
              </a:rPr>
              <a:t>Does mobile apps help save time?</a:t>
            </a:r>
            <a:endParaRPr lang="en-US" sz="4000" b="1" dirty="0">
              <a:latin typeface="+mj-lt"/>
              <a:ea typeface="等线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20788" y="2466363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 helping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41227" y="2735918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Helping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33700" y="5101709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Bus direction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4446" y="3295190"/>
            <a:ext cx="42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Live </a:t>
            </a:r>
            <a:r>
              <a:rPr lang="en-US" sz="2400" dirty="0" smtClean="0">
                <a:solidFill>
                  <a:srgbClr val="C00000"/>
                </a:solidFill>
              </a:rPr>
              <a:t>further</a:t>
            </a:r>
            <a:r>
              <a:rPr lang="en-US" sz="2400" dirty="0" smtClean="0"/>
              <a:t> from the stop;</a:t>
            </a:r>
          </a:p>
          <a:p>
            <a:r>
              <a:rPr lang="en-US" sz="2400" dirty="0" smtClean="0"/>
              <a:t>real-time information/apps </a:t>
            </a:r>
            <a:r>
              <a:rPr lang="en-US" sz="2400" dirty="0" smtClean="0">
                <a:solidFill>
                  <a:srgbClr val="C00000"/>
                </a:solidFill>
              </a:rPr>
              <a:t>help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less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pic>
        <p:nvPicPr>
          <p:cNvPr id="11" name="Picture 1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9" t="82203" r="44884" b="5566"/>
          <a:stretch/>
        </p:blipFill>
        <p:spPr bwMode="auto">
          <a:xfrm>
            <a:off x="4545560" y="5650312"/>
            <a:ext cx="3584027" cy="80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ight Arrow 12"/>
          <p:cNvSpPr/>
          <p:nvPr/>
        </p:nvSpPr>
        <p:spPr>
          <a:xfrm rot="21004647">
            <a:off x="5239349" y="2947071"/>
            <a:ext cx="1483360" cy="287830"/>
          </a:xfrm>
          <a:prstGeom prst="rightArrow">
            <a:avLst/>
          </a:prstGeom>
          <a:gradFill>
            <a:gsLst>
              <a:gs pos="0">
                <a:srgbClr val="0070C0"/>
              </a:gs>
              <a:gs pos="50000">
                <a:srgbClr val="FFFF00"/>
              </a:gs>
              <a:gs pos="100000">
                <a:srgbClr val="C00000"/>
              </a:gs>
            </a:gsLst>
            <a:lin ang="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6200000">
            <a:off x="6525764" y="5190659"/>
            <a:ext cx="1483360" cy="287830"/>
          </a:xfrm>
          <a:prstGeom prst="rightArrow">
            <a:avLst/>
          </a:prstGeom>
          <a:gradFill>
            <a:gsLst>
              <a:gs pos="0">
                <a:srgbClr val="0070C0"/>
              </a:gs>
              <a:gs pos="50000">
                <a:srgbClr val="FFFF00"/>
              </a:gs>
              <a:gs pos="100000">
                <a:srgbClr val="C00000"/>
              </a:gs>
            </a:gsLst>
            <a:lin ang="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87638" y="5865791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Helping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11359" y="4491106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 helping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416666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60320" y="2834640"/>
            <a:ext cx="4175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Thanks!</a:t>
            </a:r>
            <a:endParaRPr lang="en-US" sz="5400" dirty="0"/>
          </a:p>
        </p:txBody>
      </p:sp>
      <p:sp>
        <p:nvSpPr>
          <p:cNvPr id="3" name="TextBox 2"/>
          <p:cNvSpPr txBox="1"/>
          <p:nvPr/>
        </p:nvSpPr>
        <p:spPr>
          <a:xfrm>
            <a:off x="2560320" y="3910370"/>
            <a:ext cx="4175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liu.6544@osu.edu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15006673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miss a bus">
            <a:extLst>
              <a:ext uri="{FF2B5EF4-FFF2-40B4-BE49-F238E27FC236}">
                <a16:creationId xmlns:a16="http://schemas.microsoft.com/office/drawing/2014/main" id="{66E7C37B-A785-4AEA-B546-FBE2C3F05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413"/>
            <a:ext cx="9144000" cy="609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7923406-CFD1-4CFE-A1D9-4EC8B7B2C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516636" y="3352800"/>
            <a:ext cx="3627364" cy="350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054583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Image result for miss the bus spongebob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951" y="479845"/>
            <a:ext cx="5892800" cy="441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95201" y="5086350"/>
            <a:ext cx="5448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To minimize the waiting time!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7102297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1948913" y="225786"/>
            <a:ext cx="55408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latin typeface="+mj-lt"/>
                <a:ea typeface="等线" panose="02010600030101010101" pitchFamily="2" charset="-122"/>
              </a:rPr>
              <a:t>Trip planning strategy</a:t>
            </a:r>
            <a:endParaRPr lang="en-US" sz="40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311" y="1463039"/>
            <a:ext cx="80060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How to plan your trip?</a:t>
            </a:r>
          </a:p>
          <a:p>
            <a:pPr algn="ctr"/>
            <a:r>
              <a:rPr lang="en-US" sz="4000" dirty="0" smtClean="0"/>
              <a:t>When to leave for the bus?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79120" y="3190240"/>
            <a:ext cx="242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I’ll just leave home randomly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17040" y="5191760"/>
            <a:ext cx="2428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I’ll wait the last minute until the mobile app nudged 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05231" y="3190240"/>
            <a:ext cx="242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I’ll follow the schedule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66111" y="5297825"/>
            <a:ext cx="2428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I’ll leave a buffer in front of the app suggested time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31342" y="3097907"/>
            <a:ext cx="242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about I live at stop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791426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2854334" y="149364"/>
            <a:ext cx="38379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+mj-lt"/>
                <a:ea typeface="等线" panose="02010600030101010101" pitchFamily="2" charset="-122"/>
              </a:rPr>
              <a:t>Arbitrary </a:t>
            </a:r>
            <a:r>
              <a:rPr lang="en-US" sz="4000" b="1" dirty="0" smtClean="0">
                <a:latin typeface="+mj-lt"/>
                <a:ea typeface="等线" panose="02010600030101010101" pitchFamily="2" charset="-122"/>
              </a:rPr>
              <a:t>tactic</a:t>
            </a:r>
            <a:endParaRPr lang="en-US" sz="4000" b="1" dirty="0">
              <a:latin typeface="+mj-lt"/>
              <a:ea typeface="等线" panose="02010600030101010101" pitchFamily="2" charset="-122"/>
            </a:endParaRPr>
          </a:p>
        </p:txBody>
      </p:sp>
      <p:pic>
        <p:nvPicPr>
          <p:cNvPr id="8196" name="Picture 4" descr="Image result for catch a bus">
            <a:extLst>
              <a:ext uri="{FF2B5EF4-FFF2-40B4-BE49-F238E27FC236}">
                <a16:creationId xmlns:a16="http://schemas.microsoft.com/office/drawing/2014/main" id="{44BAA6D0-9751-4ED6-91A6-2BA4667FE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664" y="1803796"/>
            <a:ext cx="6953250" cy="391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251344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2598543" y="201367"/>
            <a:ext cx="39469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+mj-lt"/>
                <a:ea typeface="等线" panose="02010600030101010101" pitchFamily="2" charset="-122"/>
              </a:rPr>
              <a:t>Schedule tactic</a:t>
            </a:r>
            <a:endParaRPr lang="en-US" sz="4000" b="1" dirty="0">
              <a:latin typeface="+mj-lt"/>
              <a:ea typeface="等线" panose="02010600030101010101" pitchFamily="2" charset="-122"/>
            </a:endParaRPr>
          </a:p>
        </p:txBody>
      </p:sp>
      <p:pic>
        <p:nvPicPr>
          <p:cNvPr id="8194" name="Picture 2" descr="Image result for japanese commuter waiting">
            <a:extLst>
              <a:ext uri="{FF2B5EF4-FFF2-40B4-BE49-F238E27FC236}">
                <a16:creationId xmlns:a16="http://schemas.microsoft.com/office/drawing/2014/main" id="{624F9C36-0BC9-427C-BFE5-D055EE2BA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401005"/>
            <a:ext cx="7143750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238151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2598543" y="201367"/>
            <a:ext cx="39789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+mj-lt"/>
                <a:ea typeface="等线" panose="02010600030101010101" pitchFamily="2" charset="-122"/>
              </a:rPr>
              <a:t>Empirical tactic</a:t>
            </a:r>
            <a:endParaRPr lang="en-US" sz="4000" b="1" dirty="0">
              <a:latin typeface="+mj-lt"/>
              <a:ea typeface="等线" panose="02010600030101010101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852" y="1043372"/>
            <a:ext cx="6312355" cy="581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58976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75A6B5C-133C-4936-8F76-0A0842F0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44" y="0"/>
            <a:ext cx="3336324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DC6F05-5CFC-403F-9445-BEE7BACDE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530" y="0"/>
            <a:ext cx="3336324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E304FB0-DFBE-4BDB-820D-937A6A745025}"/>
              </a:ext>
            </a:extLst>
          </p:cNvPr>
          <p:cNvSpPr/>
          <p:nvPr/>
        </p:nvSpPr>
        <p:spPr>
          <a:xfrm>
            <a:off x="5285064" y="2877424"/>
            <a:ext cx="570452" cy="226503"/>
          </a:xfrm>
          <a:prstGeom prst="ellipse">
            <a:avLst/>
          </a:prstGeom>
          <a:noFill/>
          <a:ln w="28575">
            <a:solidFill>
              <a:srgbClr val="BB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1E009F-D908-4FA0-99EF-E6910935F099}"/>
              </a:ext>
            </a:extLst>
          </p:cNvPr>
          <p:cNvSpPr/>
          <p:nvPr/>
        </p:nvSpPr>
        <p:spPr>
          <a:xfrm>
            <a:off x="7425654" y="0"/>
            <a:ext cx="803946" cy="226503"/>
          </a:xfrm>
          <a:prstGeom prst="ellipse">
            <a:avLst/>
          </a:prstGeom>
          <a:noFill/>
          <a:ln w="28575">
            <a:solidFill>
              <a:srgbClr val="BB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 descr="Image result for modern problems require modern solutions">
            <a:extLst>
              <a:ext uri="{FF2B5EF4-FFF2-40B4-BE49-F238E27FC236}">
                <a16:creationId xmlns:a16="http://schemas.microsoft.com/office/drawing/2014/main" id="{99DD52DB-D8E0-49C4-AA86-2462F617B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78"/>
          <a:stretch/>
        </p:blipFill>
        <p:spPr bwMode="auto">
          <a:xfrm>
            <a:off x="1800225" y="1034636"/>
            <a:ext cx="5785706" cy="446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335587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Title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3045</TotalTime>
  <Words>398</Words>
  <Application>Microsoft Office PowerPoint</Application>
  <PresentationFormat>On-screen Show (4:3)</PresentationFormat>
  <Paragraphs>87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等线</vt:lpstr>
      <vt:lpstr>Microsoft YaHei</vt:lpstr>
      <vt:lpstr>Roboto</vt:lpstr>
      <vt:lpstr>Arial</vt:lpstr>
      <vt:lpstr>Arial Black</vt:lpstr>
      <vt:lpstr>Bahnschrift SemiLight</vt:lpstr>
      <vt:lpstr>Calibri</vt:lpstr>
      <vt:lpstr>2_Title Slide</vt:lpstr>
      <vt:lpstr>Content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OSU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Jacquie Aberegg</dc:creator>
  <cp:keywords/>
  <dc:description/>
  <cp:lastModifiedBy>Liu, Luyu</cp:lastModifiedBy>
  <cp:revision>204</cp:revision>
  <cp:lastPrinted>2013-08-13T14:25:08Z</cp:lastPrinted>
  <dcterms:created xsi:type="dcterms:W3CDTF">2013-05-24T18:55:25Z</dcterms:created>
  <dcterms:modified xsi:type="dcterms:W3CDTF">2020-03-18T15:39:26Z</dcterms:modified>
  <cp:category/>
</cp:coreProperties>
</file>